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57" r:id="rId3"/>
    <p:sldId id="258" r:id="rId4"/>
    <p:sldId id="259" r:id="rId5"/>
    <p:sldId id="261" r:id="rId6"/>
    <p:sldId id="277" r:id="rId7"/>
    <p:sldId id="278" r:id="rId8"/>
    <p:sldId id="282" r:id="rId9"/>
    <p:sldId id="281" r:id="rId10"/>
    <p:sldId id="286" r:id="rId11"/>
    <p:sldId id="280" r:id="rId12"/>
    <p:sldId id="283" r:id="rId13"/>
    <p:sldId id="284" r:id="rId14"/>
    <p:sldId id="287" r:id="rId15"/>
    <p:sldId id="285" r:id="rId16"/>
    <p:sldId id="260" r:id="rId17"/>
    <p:sldId id="266" r:id="rId18"/>
    <p:sldId id="276" r:id="rId19"/>
    <p:sldId id="273" r:id="rId20"/>
    <p:sldId id="270" r:id="rId21"/>
    <p:sldId id="267" r:id="rId22"/>
    <p:sldId id="268" r:id="rId23"/>
    <p:sldId id="271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C1B40-80D6-4B9C-8A4C-7573BECFFD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E4D72-6BC1-49ED-A04C-2F0D1AC26095}">
      <dgm:prSet phldrT="[Текст]" custT="1"/>
      <dgm:spPr/>
      <dgm:t>
        <a:bodyPr/>
        <a:lstStyle/>
        <a:p>
          <a:pPr algn="ctr"/>
          <a:r>
            <a:rPr lang="ru-RU" sz="2000" dirty="0" smtClean="0"/>
            <a:t>Создание комплекса условий: нормативных, организационных, кадровых, материальных, финансовых, психологических и др.</a:t>
          </a:r>
          <a:endParaRPr lang="ru-RU" sz="2000" dirty="0"/>
        </a:p>
      </dgm:t>
    </dgm:pt>
    <dgm:pt modelId="{29A11AFB-9494-4FC9-9726-92388559F4F4}" type="parTrans" cxnId="{BF488B95-51CA-45E6-A862-B1177B924807}">
      <dgm:prSet/>
      <dgm:spPr/>
      <dgm:t>
        <a:bodyPr/>
        <a:lstStyle/>
        <a:p>
          <a:endParaRPr lang="ru-RU"/>
        </a:p>
      </dgm:t>
    </dgm:pt>
    <dgm:pt modelId="{2FD9137D-FC12-4BF8-9607-5BFB38C7647B}" type="sibTrans" cxnId="{BF488B95-51CA-45E6-A862-B1177B924807}">
      <dgm:prSet/>
      <dgm:spPr/>
      <dgm:t>
        <a:bodyPr/>
        <a:lstStyle/>
        <a:p>
          <a:endParaRPr lang="ru-RU"/>
        </a:p>
      </dgm:t>
    </dgm:pt>
    <dgm:pt modelId="{C7A30CA8-5A04-4559-9A1F-934B85FF2ED6}">
      <dgm:prSet phldrT="[Текст]" custT="1"/>
      <dgm:spPr/>
      <dgm:t>
        <a:bodyPr/>
        <a:lstStyle/>
        <a:p>
          <a:pPr algn="ctr"/>
          <a:r>
            <a:rPr lang="ru-RU" sz="2000" dirty="0" smtClean="0"/>
            <a:t>Помощь от организаций, осуществляющих правовую, научную, методическую и прочие виды поддержки</a:t>
          </a:r>
        </a:p>
        <a:p>
          <a:pPr algn="ctr"/>
          <a:r>
            <a:rPr lang="ru-RU" sz="2000" dirty="0" smtClean="0"/>
            <a:t>ЦНППМ и организации ДПО</a:t>
          </a:r>
          <a:endParaRPr lang="ru-RU" sz="2000" dirty="0"/>
        </a:p>
      </dgm:t>
    </dgm:pt>
    <dgm:pt modelId="{3208670F-8A08-48E7-A228-D065D0678999}" type="parTrans" cxnId="{56877E4D-29BC-4E9F-AAFA-4B5F553AB6D1}">
      <dgm:prSet/>
      <dgm:spPr/>
      <dgm:t>
        <a:bodyPr/>
        <a:lstStyle/>
        <a:p>
          <a:endParaRPr lang="ru-RU"/>
        </a:p>
      </dgm:t>
    </dgm:pt>
    <dgm:pt modelId="{D7307E1A-23F5-4DD1-9D98-F6DA1C5C801B}" type="sibTrans" cxnId="{56877E4D-29BC-4E9F-AAFA-4B5F553AB6D1}">
      <dgm:prSet/>
      <dgm:spPr/>
      <dgm:t>
        <a:bodyPr/>
        <a:lstStyle/>
        <a:p>
          <a:endParaRPr lang="ru-RU"/>
        </a:p>
      </dgm:t>
    </dgm:pt>
    <dgm:pt modelId="{67F9576E-7142-4CC9-BA3C-7CF0558F530D}">
      <dgm:prSet phldrT="[Текст]" custT="1"/>
      <dgm:spPr/>
      <dgm:t>
        <a:bodyPr/>
        <a:lstStyle/>
        <a:p>
          <a:pPr algn="ctr"/>
          <a:r>
            <a:rPr lang="ru-RU" sz="2000" dirty="0" smtClean="0"/>
            <a:t>Помощь от организаций, осуществляющих правовую, научную, методическую и прочие виды поддержки</a:t>
          </a:r>
        </a:p>
        <a:p>
          <a:pPr algn="ctr"/>
          <a:r>
            <a:rPr lang="ru-RU" sz="2000" dirty="0" smtClean="0"/>
            <a:t>Муниципальные методические объединения. МПЦ и </a:t>
          </a:r>
          <a:r>
            <a:rPr lang="ru-RU" sz="2000" dirty="0" err="1" smtClean="0"/>
            <a:t>МИПы</a:t>
          </a:r>
          <a:endParaRPr lang="ru-RU" sz="2000" dirty="0"/>
        </a:p>
      </dgm:t>
    </dgm:pt>
    <dgm:pt modelId="{2C1FDDFC-FF9E-47C4-8A79-197E6059018C}" type="parTrans" cxnId="{CD228692-08B7-4B52-B299-25738B9F6445}">
      <dgm:prSet/>
      <dgm:spPr/>
      <dgm:t>
        <a:bodyPr/>
        <a:lstStyle/>
        <a:p>
          <a:endParaRPr lang="ru-RU"/>
        </a:p>
      </dgm:t>
    </dgm:pt>
    <dgm:pt modelId="{3B5EB61E-088D-43AD-A58D-6926B7A699D2}" type="sibTrans" cxnId="{CD228692-08B7-4B52-B299-25738B9F6445}">
      <dgm:prSet/>
      <dgm:spPr/>
      <dgm:t>
        <a:bodyPr/>
        <a:lstStyle/>
        <a:p>
          <a:endParaRPr lang="ru-RU"/>
        </a:p>
      </dgm:t>
    </dgm:pt>
    <dgm:pt modelId="{688D1DE3-09EE-4903-85CA-11A36C196B87}" type="pres">
      <dgm:prSet presAssocID="{790C1B40-80D6-4B9C-8A4C-7573BECFFD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868CF-3446-4E3D-8ACB-84CAA1184711}" type="pres">
      <dgm:prSet presAssocID="{7CFE4D72-6BC1-49ED-A04C-2F0D1AC26095}" presName="parentLin" presStyleCnt="0"/>
      <dgm:spPr/>
    </dgm:pt>
    <dgm:pt modelId="{EB84167E-3D5A-4389-8C04-2D2620ED17E9}" type="pres">
      <dgm:prSet presAssocID="{7CFE4D72-6BC1-49ED-A04C-2F0D1AC260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770B49-4A8C-439C-A1E0-83D1D174EF70}" type="pres">
      <dgm:prSet presAssocID="{7CFE4D72-6BC1-49ED-A04C-2F0D1AC26095}" presName="parentText" presStyleLbl="node1" presStyleIdx="0" presStyleCnt="3" custScaleX="122500" custScaleY="139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CFC5D-D548-49EA-B517-0992BB976F8B}" type="pres">
      <dgm:prSet presAssocID="{7CFE4D72-6BC1-49ED-A04C-2F0D1AC26095}" presName="negativeSpace" presStyleCnt="0"/>
      <dgm:spPr/>
    </dgm:pt>
    <dgm:pt modelId="{6B3A0CF8-D487-40AA-95AD-9074E5F1B624}" type="pres">
      <dgm:prSet presAssocID="{7CFE4D72-6BC1-49ED-A04C-2F0D1AC26095}" presName="childText" presStyleLbl="conFgAcc1" presStyleIdx="0" presStyleCnt="3" custLinFactNeighborY="-8924">
        <dgm:presLayoutVars>
          <dgm:bulletEnabled val="1"/>
        </dgm:presLayoutVars>
      </dgm:prSet>
      <dgm:spPr/>
    </dgm:pt>
    <dgm:pt modelId="{868E458E-95AC-48FE-9373-9377299D9F39}" type="pres">
      <dgm:prSet presAssocID="{2FD9137D-FC12-4BF8-9607-5BFB38C7647B}" presName="spaceBetweenRectangles" presStyleCnt="0"/>
      <dgm:spPr/>
    </dgm:pt>
    <dgm:pt modelId="{90EE8CAE-129A-4A30-BC88-4B47B83CB11E}" type="pres">
      <dgm:prSet presAssocID="{C7A30CA8-5A04-4559-9A1F-934B85FF2ED6}" presName="parentLin" presStyleCnt="0"/>
      <dgm:spPr/>
    </dgm:pt>
    <dgm:pt modelId="{49C0F254-8E87-4BB2-86D5-D31B8A46CEA4}" type="pres">
      <dgm:prSet presAssocID="{C7A30CA8-5A04-4559-9A1F-934B85FF2E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E56648-4C53-471C-9884-B66B1321CEB3}" type="pres">
      <dgm:prSet presAssocID="{C7A30CA8-5A04-4559-9A1F-934B85FF2ED6}" presName="parentText" presStyleLbl="node1" presStyleIdx="1" presStyleCnt="3" custScaleX="126070" custScaleY="143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4AC2-05E4-45E4-8AE6-81E92F776900}" type="pres">
      <dgm:prSet presAssocID="{C7A30CA8-5A04-4559-9A1F-934B85FF2ED6}" presName="negativeSpace" presStyleCnt="0"/>
      <dgm:spPr/>
    </dgm:pt>
    <dgm:pt modelId="{E4927532-72FB-482A-84FA-5BDD0C54AE7E}" type="pres">
      <dgm:prSet presAssocID="{C7A30CA8-5A04-4559-9A1F-934B85FF2ED6}" presName="childText" presStyleLbl="conFgAcc1" presStyleIdx="1" presStyleCnt="3">
        <dgm:presLayoutVars>
          <dgm:bulletEnabled val="1"/>
        </dgm:presLayoutVars>
      </dgm:prSet>
      <dgm:spPr/>
    </dgm:pt>
    <dgm:pt modelId="{8242DF58-294B-4D9C-9B1E-52626E621858}" type="pres">
      <dgm:prSet presAssocID="{D7307E1A-23F5-4DD1-9D98-F6DA1C5C801B}" presName="spaceBetweenRectangles" presStyleCnt="0"/>
      <dgm:spPr/>
    </dgm:pt>
    <dgm:pt modelId="{546C8AA6-B682-46B4-BE09-F56D0FD6D2F7}" type="pres">
      <dgm:prSet presAssocID="{67F9576E-7142-4CC9-BA3C-7CF0558F530D}" presName="parentLin" presStyleCnt="0"/>
      <dgm:spPr/>
    </dgm:pt>
    <dgm:pt modelId="{E1BDFB0F-13A2-4599-B195-179D09D7B8C4}" type="pres">
      <dgm:prSet presAssocID="{67F9576E-7142-4CC9-BA3C-7CF0558F53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EBE263-4152-40D6-B364-53C18CEB3B92}" type="pres">
      <dgm:prSet presAssocID="{67F9576E-7142-4CC9-BA3C-7CF0558F530D}" presName="parentText" presStyleLbl="node1" presStyleIdx="2" presStyleCnt="3" custScaleX="126070" custScaleY="125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EA911-DAC6-4682-A2F6-C98551BAD21F}" type="pres">
      <dgm:prSet presAssocID="{67F9576E-7142-4CC9-BA3C-7CF0558F530D}" presName="negativeSpace" presStyleCnt="0"/>
      <dgm:spPr/>
    </dgm:pt>
    <dgm:pt modelId="{CB6688AA-7BEE-4938-ABDB-B5C238EECD0F}" type="pres">
      <dgm:prSet presAssocID="{67F9576E-7142-4CC9-BA3C-7CF0558F530D}" presName="childText" presStyleLbl="conFgAcc1" presStyleIdx="2" presStyleCnt="3" custLinFactNeighborX="1001" custLinFactNeighborY="-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6A08A-818D-4910-9059-10BCEC60F262}" type="presOf" srcId="{67F9576E-7142-4CC9-BA3C-7CF0558F530D}" destId="{E1BDFB0F-13A2-4599-B195-179D09D7B8C4}" srcOrd="0" destOrd="0" presId="urn:microsoft.com/office/officeart/2005/8/layout/list1"/>
    <dgm:cxn modelId="{CD228692-08B7-4B52-B299-25738B9F6445}" srcId="{790C1B40-80D6-4B9C-8A4C-7573BECFFDDF}" destId="{67F9576E-7142-4CC9-BA3C-7CF0558F530D}" srcOrd="2" destOrd="0" parTransId="{2C1FDDFC-FF9E-47C4-8A79-197E6059018C}" sibTransId="{3B5EB61E-088D-43AD-A58D-6926B7A699D2}"/>
    <dgm:cxn modelId="{36BF2202-5BD8-45DC-8BA4-3E04C2CC7AAF}" type="presOf" srcId="{7CFE4D72-6BC1-49ED-A04C-2F0D1AC26095}" destId="{6F770B49-4A8C-439C-A1E0-83D1D174EF70}" srcOrd="1" destOrd="0" presId="urn:microsoft.com/office/officeart/2005/8/layout/list1"/>
    <dgm:cxn modelId="{A96F414D-8FA5-4B14-B70E-783AF9D2542B}" type="presOf" srcId="{C7A30CA8-5A04-4559-9A1F-934B85FF2ED6}" destId="{1DE56648-4C53-471C-9884-B66B1321CEB3}" srcOrd="1" destOrd="0" presId="urn:microsoft.com/office/officeart/2005/8/layout/list1"/>
    <dgm:cxn modelId="{56877E4D-29BC-4E9F-AAFA-4B5F553AB6D1}" srcId="{790C1B40-80D6-4B9C-8A4C-7573BECFFDDF}" destId="{C7A30CA8-5A04-4559-9A1F-934B85FF2ED6}" srcOrd="1" destOrd="0" parTransId="{3208670F-8A08-48E7-A228-D065D0678999}" sibTransId="{D7307E1A-23F5-4DD1-9D98-F6DA1C5C801B}"/>
    <dgm:cxn modelId="{3B01005A-90EE-4F7D-802A-C74C458E1EF1}" type="presOf" srcId="{67F9576E-7142-4CC9-BA3C-7CF0558F530D}" destId="{7FEBE263-4152-40D6-B364-53C18CEB3B92}" srcOrd="1" destOrd="0" presId="urn:microsoft.com/office/officeart/2005/8/layout/list1"/>
    <dgm:cxn modelId="{BF488B95-51CA-45E6-A862-B1177B924807}" srcId="{790C1B40-80D6-4B9C-8A4C-7573BECFFDDF}" destId="{7CFE4D72-6BC1-49ED-A04C-2F0D1AC26095}" srcOrd="0" destOrd="0" parTransId="{29A11AFB-9494-4FC9-9726-92388559F4F4}" sibTransId="{2FD9137D-FC12-4BF8-9607-5BFB38C7647B}"/>
    <dgm:cxn modelId="{C4430D1B-B1BB-487F-8863-48751CFAE5DE}" type="presOf" srcId="{C7A30CA8-5A04-4559-9A1F-934B85FF2ED6}" destId="{49C0F254-8E87-4BB2-86D5-D31B8A46CEA4}" srcOrd="0" destOrd="0" presId="urn:microsoft.com/office/officeart/2005/8/layout/list1"/>
    <dgm:cxn modelId="{EFBB0865-9C13-488B-812C-097AE5CAC288}" type="presOf" srcId="{790C1B40-80D6-4B9C-8A4C-7573BECFFDDF}" destId="{688D1DE3-09EE-4903-85CA-11A36C196B87}" srcOrd="0" destOrd="0" presId="urn:microsoft.com/office/officeart/2005/8/layout/list1"/>
    <dgm:cxn modelId="{BC04D3AE-7389-4E0B-93BB-C66E8CF85E85}" type="presOf" srcId="{7CFE4D72-6BC1-49ED-A04C-2F0D1AC26095}" destId="{EB84167E-3D5A-4389-8C04-2D2620ED17E9}" srcOrd="0" destOrd="0" presId="urn:microsoft.com/office/officeart/2005/8/layout/list1"/>
    <dgm:cxn modelId="{4CC54838-9A89-47CD-B020-A0FC955B4313}" type="presParOf" srcId="{688D1DE3-09EE-4903-85CA-11A36C196B87}" destId="{F82868CF-3446-4E3D-8ACB-84CAA1184711}" srcOrd="0" destOrd="0" presId="urn:microsoft.com/office/officeart/2005/8/layout/list1"/>
    <dgm:cxn modelId="{7CE8AA1F-D336-44C1-83DF-89671EC5E985}" type="presParOf" srcId="{F82868CF-3446-4E3D-8ACB-84CAA1184711}" destId="{EB84167E-3D5A-4389-8C04-2D2620ED17E9}" srcOrd="0" destOrd="0" presId="urn:microsoft.com/office/officeart/2005/8/layout/list1"/>
    <dgm:cxn modelId="{4F3A1BC4-2732-4114-954E-835291AADE23}" type="presParOf" srcId="{F82868CF-3446-4E3D-8ACB-84CAA1184711}" destId="{6F770B49-4A8C-439C-A1E0-83D1D174EF70}" srcOrd="1" destOrd="0" presId="urn:microsoft.com/office/officeart/2005/8/layout/list1"/>
    <dgm:cxn modelId="{AA8EE3F4-8A21-4D90-9A86-845106F121C3}" type="presParOf" srcId="{688D1DE3-09EE-4903-85CA-11A36C196B87}" destId="{0ADCFC5D-D548-49EA-B517-0992BB976F8B}" srcOrd="1" destOrd="0" presId="urn:microsoft.com/office/officeart/2005/8/layout/list1"/>
    <dgm:cxn modelId="{EFBE75A5-472D-45F0-869A-5AEEA69AF413}" type="presParOf" srcId="{688D1DE3-09EE-4903-85CA-11A36C196B87}" destId="{6B3A0CF8-D487-40AA-95AD-9074E5F1B624}" srcOrd="2" destOrd="0" presId="urn:microsoft.com/office/officeart/2005/8/layout/list1"/>
    <dgm:cxn modelId="{32D94762-380E-4119-8C67-D3643791F5DB}" type="presParOf" srcId="{688D1DE3-09EE-4903-85CA-11A36C196B87}" destId="{868E458E-95AC-48FE-9373-9377299D9F39}" srcOrd="3" destOrd="0" presId="urn:microsoft.com/office/officeart/2005/8/layout/list1"/>
    <dgm:cxn modelId="{57187747-BBF0-4930-AFE3-4BC333869D4F}" type="presParOf" srcId="{688D1DE3-09EE-4903-85CA-11A36C196B87}" destId="{90EE8CAE-129A-4A30-BC88-4B47B83CB11E}" srcOrd="4" destOrd="0" presId="urn:microsoft.com/office/officeart/2005/8/layout/list1"/>
    <dgm:cxn modelId="{273A0512-FF82-440B-ABFB-2060010F9115}" type="presParOf" srcId="{90EE8CAE-129A-4A30-BC88-4B47B83CB11E}" destId="{49C0F254-8E87-4BB2-86D5-D31B8A46CEA4}" srcOrd="0" destOrd="0" presId="urn:microsoft.com/office/officeart/2005/8/layout/list1"/>
    <dgm:cxn modelId="{E6523CE6-0698-46EE-89DA-B8AAD84AF082}" type="presParOf" srcId="{90EE8CAE-129A-4A30-BC88-4B47B83CB11E}" destId="{1DE56648-4C53-471C-9884-B66B1321CEB3}" srcOrd="1" destOrd="0" presId="urn:microsoft.com/office/officeart/2005/8/layout/list1"/>
    <dgm:cxn modelId="{95558D69-A2ED-448D-8DB9-C9AF900B118B}" type="presParOf" srcId="{688D1DE3-09EE-4903-85CA-11A36C196B87}" destId="{A66B4AC2-05E4-45E4-8AE6-81E92F776900}" srcOrd="5" destOrd="0" presId="urn:microsoft.com/office/officeart/2005/8/layout/list1"/>
    <dgm:cxn modelId="{F60670AB-3B06-496E-9B00-343495F21254}" type="presParOf" srcId="{688D1DE3-09EE-4903-85CA-11A36C196B87}" destId="{E4927532-72FB-482A-84FA-5BDD0C54AE7E}" srcOrd="6" destOrd="0" presId="urn:microsoft.com/office/officeart/2005/8/layout/list1"/>
    <dgm:cxn modelId="{FF1A5A5C-2B11-4D5B-AB84-50A9F5128B39}" type="presParOf" srcId="{688D1DE3-09EE-4903-85CA-11A36C196B87}" destId="{8242DF58-294B-4D9C-9B1E-52626E621858}" srcOrd="7" destOrd="0" presId="urn:microsoft.com/office/officeart/2005/8/layout/list1"/>
    <dgm:cxn modelId="{F31685E3-B600-488D-8342-130D2D74804D}" type="presParOf" srcId="{688D1DE3-09EE-4903-85CA-11A36C196B87}" destId="{546C8AA6-B682-46B4-BE09-F56D0FD6D2F7}" srcOrd="8" destOrd="0" presId="urn:microsoft.com/office/officeart/2005/8/layout/list1"/>
    <dgm:cxn modelId="{2F563F5A-372D-4E6C-A37B-0ADD9B65CE0E}" type="presParOf" srcId="{546C8AA6-B682-46B4-BE09-F56D0FD6D2F7}" destId="{E1BDFB0F-13A2-4599-B195-179D09D7B8C4}" srcOrd="0" destOrd="0" presId="urn:microsoft.com/office/officeart/2005/8/layout/list1"/>
    <dgm:cxn modelId="{6AA5AC81-7BFB-4D64-993F-A9A1B568B2D7}" type="presParOf" srcId="{546C8AA6-B682-46B4-BE09-F56D0FD6D2F7}" destId="{7FEBE263-4152-40D6-B364-53C18CEB3B92}" srcOrd="1" destOrd="0" presId="urn:microsoft.com/office/officeart/2005/8/layout/list1"/>
    <dgm:cxn modelId="{2AAEE495-8E00-4AFF-8864-63239EA64EA8}" type="presParOf" srcId="{688D1DE3-09EE-4903-85CA-11A36C196B87}" destId="{6AFEA911-DAC6-4682-A2F6-C98551BAD21F}" srcOrd="9" destOrd="0" presId="urn:microsoft.com/office/officeart/2005/8/layout/list1"/>
    <dgm:cxn modelId="{9A428777-2949-463B-9BAA-4BC01F80B4E6}" type="presParOf" srcId="{688D1DE3-09EE-4903-85CA-11A36C196B87}" destId="{CB6688AA-7BEE-4938-ABDB-B5C238EECD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D2548-7D72-4B7F-B00D-61B900BB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D27AF6-B5DE-431A-83ED-26A413520621}">
      <dgm:prSet/>
      <dgm:spPr/>
      <dgm:t>
        <a:bodyPr/>
        <a:lstStyle/>
        <a:p>
          <a:pPr algn="ctr"/>
          <a:r>
            <a:rPr lang="ru-RU" i="1" dirty="0"/>
            <a:t>максимально полное раскрытие потенциала личности наставляемого, необходимое для успешной личной и профессиональной самореализации</a:t>
          </a:r>
          <a:endParaRPr lang="ru-RU" dirty="0"/>
        </a:p>
      </dgm:t>
    </dgm:pt>
    <dgm:pt modelId="{1FF7DD13-EB20-4397-8021-49638130A7D0}" type="parTrans" cxnId="{C62139D3-D51E-4E90-B3FC-7F0EB1171BBA}">
      <dgm:prSet/>
      <dgm:spPr/>
      <dgm:t>
        <a:bodyPr/>
        <a:lstStyle/>
        <a:p>
          <a:endParaRPr lang="ru-RU"/>
        </a:p>
      </dgm:t>
    </dgm:pt>
    <dgm:pt modelId="{06E423CF-2F3E-4639-950E-098A65E33D15}" type="sibTrans" cxnId="{C62139D3-D51E-4E90-B3FC-7F0EB1171BBA}">
      <dgm:prSet/>
      <dgm:spPr/>
      <dgm:t>
        <a:bodyPr/>
        <a:lstStyle/>
        <a:p>
          <a:endParaRPr lang="ru-RU"/>
        </a:p>
      </dgm:t>
    </dgm:pt>
    <dgm:pt modelId="{C464AD8B-F404-4518-B7D7-19078C096819}">
      <dgm:prSet/>
      <dgm:spPr/>
      <dgm:t>
        <a:bodyPr/>
        <a:lstStyle/>
        <a:p>
          <a:pPr algn="ctr"/>
          <a:r>
            <a:rPr lang="ru-RU" i="1" dirty="0"/>
            <a:t>создание условий для формирования эффективной системы поддержки, самоопределения и профессиональной ориентации педагогических работников разных уровней образования и молодых специалистов</a:t>
          </a:r>
          <a:endParaRPr lang="ru-RU" dirty="0"/>
        </a:p>
      </dgm:t>
    </dgm:pt>
    <dgm:pt modelId="{1C972162-B572-4F1C-9464-7F9086212076}" type="parTrans" cxnId="{2440F47A-D169-4C65-8818-2C486B176D32}">
      <dgm:prSet/>
      <dgm:spPr/>
      <dgm:t>
        <a:bodyPr/>
        <a:lstStyle/>
        <a:p>
          <a:endParaRPr lang="ru-RU"/>
        </a:p>
      </dgm:t>
    </dgm:pt>
    <dgm:pt modelId="{59FADDF0-9690-4EE3-85AB-01FC9C9BFEB4}" type="sibTrans" cxnId="{2440F47A-D169-4C65-8818-2C486B176D32}">
      <dgm:prSet/>
      <dgm:spPr/>
      <dgm:t>
        <a:bodyPr/>
        <a:lstStyle/>
        <a:p>
          <a:endParaRPr lang="ru-RU"/>
        </a:p>
      </dgm:t>
    </dgm:pt>
    <dgm:pt modelId="{E3365ABB-8A16-4700-A37F-83FD1F5F8F85}" type="pres">
      <dgm:prSet presAssocID="{0EED2548-7D72-4B7F-B00D-61B900BB0F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54F39-D4C3-470D-B6CC-B13AF7E89767}" type="pres">
      <dgm:prSet presAssocID="{2DD27AF6-B5DE-431A-83ED-26A4135206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F834C-17CD-4E9D-96AF-018DE7A0C2B1}" type="pres">
      <dgm:prSet presAssocID="{06E423CF-2F3E-4639-950E-098A65E33D15}" presName="spacer" presStyleCnt="0"/>
      <dgm:spPr/>
    </dgm:pt>
    <dgm:pt modelId="{116CBE09-8EF0-4B1B-A882-C1382E1B6803}" type="pres">
      <dgm:prSet presAssocID="{C464AD8B-F404-4518-B7D7-19078C0968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2B456-A155-4F67-8EBA-E4ED1F9D4881}" type="presOf" srcId="{0EED2548-7D72-4B7F-B00D-61B900BB0F71}" destId="{E3365ABB-8A16-4700-A37F-83FD1F5F8F85}" srcOrd="0" destOrd="0" presId="urn:microsoft.com/office/officeart/2005/8/layout/vList2"/>
    <dgm:cxn modelId="{2D6C14CE-A35E-4BA8-AEC0-113A10E27C7C}" type="presOf" srcId="{C464AD8B-F404-4518-B7D7-19078C096819}" destId="{116CBE09-8EF0-4B1B-A882-C1382E1B6803}" srcOrd="0" destOrd="0" presId="urn:microsoft.com/office/officeart/2005/8/layout/vList2"/>
    <dgm:cxn modelId="{2440F47A-D169-4C65-8818-2C486B176D32}" srcId="{0EED2548-7D72-4B7F-B00D-61B900BB0F71}" destId="{C464AD8B-F404-4518-B7D7-19078C096819}" srcOrd="1" destOrd="0" parTransId="{1C972162-B572-4F1C-9464-7F9086212076}" sibTransId="{59FADDF0-9690-4EE3-85AB-01FC9C9BFEB4}"/>
    <dgm:cxn modelId="{C62139D3-D51E-4E90-B3FC-7F0EB1171BBA}" srcId="{0EED2548-7D72-4B7F-B00D-61B900BB0F71}" destId="{2DD27AF6-B5DE-431A-83ED-26A413520621}" srcOrd="0" destOrd="0" parTransId="{1FF7DD13-EB20-4397-8021-49638130A7D0}" sibTransId="{06E423CF-2F3E-4639-950E-098A65E33D15}"/>
    <dgm:cxn modelId="{EE105B72-922E-40FC-AF32-E244A43EC981}" type="presOf" srcId="{2DD27AF6-B5DE-431A-83ED-26A413520621}" destId="{69E54F39-D4C3-470D-B6CC-B13AF7E89767}" srcOrd="0" destOrd="0" presId="urn:microsoft.com/office/officeart/2005/8/layout/vList2"/>
    <dgm:cxn modelId="{14DDE2DB-4290-4344-809B-37C9A9B76802}" type="presParOf" srcId="{E3365ABB-8A16-4700-A37F-83FD1F5F8F85}" destId="{69E54F39-D4C3-470D-B6CC-B13AF7E89767}" srcOrd="0" destOrd="0" presId="urn:microsoft.com/office/officeart/2005/8/layout/vList2"/>
    <dgm:cxn modelId="{5E967C03-4B7B-42D4-94DC-B49DC1BCB249}" type="presParOf" srcId="{E3365ABB-8A16-4700-A37F-83FD1F5F8F85}" destId="{CA4F834C-17CD-4E9D-96AF-018DE7A0C2B1}" srcOrd="1" destOrd="0" presId="urn:microsoft.com/office/officeart/2005/8/layout/vList2"/>
    <dgm:cxn modelId="{A92C18D8-944C-4DDC-9EA2-853BEFA7D8E0}" type="presParOf" srcId="{E3365ABB-8A16-4700-A37F-83FD1F5F8F85}" destId="{116CBE09-8EF0-4B1B-A882-C1382E1B68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A0CF8-D487-40AA-95AD-9074E5F1B624}">
      <dsp:nvSpPr>
        <dsp:cNvPr id="0" name=""/>
        <dsp:cNvSpPr/>
      </dsp:nvSpPr>
      <dsp:spPr>
        <a:xfrm>
          <a:off x="0" y="770222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0B49-4A8C-439C-A1E0-83D1D174EF70}">
      <dsp:nvSpPr>
        <dsp:cNvPr id="0" name=""/>
        <dsp:cNvSpPr/>
      </dsp:nvSpPr>
      <dsp:spPr>
        <a:xfrm>
          <a:off x="411480" y="68798"/>
          <a:ext cx="7056882" cy="1112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комплекса условий: нормативных, организационных, кадровых, материальных, финансовых, психологических и др.</a:t>
          </a:r>
          <a:endParaRPr lang="ru-RU" sz="2000" kern="1200" dirty="0"/>
        </a:p>
      </dsp:txBody>
      <dsp:txXfrm>
        <a:off x="411480" y="68798"/>
        <a:ext cx="7056882" cy="1112954"/>
      </dsp:txXfrm>
    </dsp:sp>
    <dsp:sp modelId="{E4927532-72FB-482A-84FA-5BDD0C54AE7E}">
      <dsp:nvSpPr>
        <dsp:cNvPr id="0" name=""/>
        <dsp:cNvSpPr/>
      </dsp:nvSpPr>
      <dsp:spPr>
        <a:xfrm>
          <a:off x="0" y="2351636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56648-4C53-471C-9884-B66B1321CEB3}">
      <dsp:nvSpPr>
        <dsp:cNvPr id="0" name=""/>
        <dsp:cNvSpPr/>
      </dsp:nvSpPr>
      <dsp:spPr>
        <a:xfrm>
          <a:off x="411480" y="1609433"/>
          <a:ext cx="7262539" cy="1140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Помощь от организаций, осуществляющих правовую, научную, методическую и прочие виды поддержки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ЦНППМ и организации ДПО</a:t>
          </a:r>
          <a:endParaRPr lang="ru-RU" sz="2000" kern="1200" dirty="0"/>
        </a:p>
      </dsp:txBody>
      <dsp:txXfrm>
        <a:off x="411480" y="1609433"/>
        <a:ext cx="7262539" cy="1140723"/>
      </dsp:txXfrm>
    </dsp:sp>
    <dsp:sp modelId="{CB6688AA-7BEE-4938-ABDB-B5C238EECD0F}">
      <dsp:nvSpPr>
        <dsp:cNvPr id="0" name=""/>
        <dsp:cNvSpPr/>
      </dsp:nvSpPr>
      <dsp:spPr>
        <a:xfrm>
          <a:off x="0" y="3752642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BE263-4152-40D6-B364-53C18CEB3B92}">
      <dsp:nvSpPr>
        <dsp:cNvPr id="0" name=""/>
        <dsp:cNvSpPr/>
      </dsp:nvSpPr>
      <dsp:spPr>
        <a:xfrm>
          <a:off x="411480" y="3177836"/>
          <a:ext cx="7262539" cy="997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Помощь от организаций, осуществляющих правовую, научную, методическую и прочие виды поддержки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Муниципальные методические объединения. МПЦ и </a:t>
          </a:r>
          <a:r>
            <a:rPr lang="ru-RU" sz="2000" kern="1200" dirty="0" err="1" smtClean="0"/>
            <a:t>МИПы</a:t>
          </a:r>
          <a:endParaRPr lang="ru-RU" sz="2000" kern="1200" dirty="0"/>
        </a:p>
      </dsp:txBody>
      <dsp:txXfrm>
        <a:off x="411480" y="3177836"/>
        <a:ext cx="7262539" cy="9974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54F39-D4C3-470D-B6CC-B13AF7E89767}">
      <dsp:nvSpPr>
        <dsp:cNvPr id="0" name=""/>
        <dsp:cNvSpPr/>
      </dsp:nvSpPr>
      <dsp:spPr>
        <a:xfrm>
          <a:off x="0" y="78934"/>
          <a:ext cx="8229600" cy="214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/>
            <a:t>максимально полное раскрытие потенциала личности наставляемого, необходимое для успешной личной и профессиональной самореализации</a:t>
          </a:r>
          <a:endParaRPr lang="ru-RU" sz="2500" kern="1200" dirty="0"/>
        </a:p>
      </dsp:txBody>
      <dsp:txXfrm>
        <a:off x="0" y="78934"/>
        <a:ext cx="8229600" cy="2148046"/>
      </dsp:txXfrm>
    </dsp:sp>
    <dsp:sp modelId="{116CBE09-8EF0-4B1B-A882-C1382E1B6803}">
      <dsp:nvSpPr>
        <dsp:cNvPr id="0" name=""/>
        <dsp:cNvSpPr/>
      </dsp:nvSpPr>
      <dsp:spPr>
        <a:xfrm>
          <a:off x="0" y="2298981"/>
          <a:ext cx="8229600" cy="214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/>
            <a:t>создание условий для формирования эффективной системы поддержки, самоопределения и профессиональной ориентации педагогических работников разных уровней образования и молодых специалистов</a:t>
          </a:r>
          <a:endParaRPr lang="ru-RU" sz="2500" kern="1200" dirty="0"/>
        </a:p>
      </dsp:txBody>
      <dsp:txXfrm>
        <a:off x="0" y="2298981"/>
        <a:ext cx="8229600" cy="214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167D-B90F-40AD-A0B2-40108FE1EA8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963E-4E2E-49F0-AA05-2CC88AF6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963E-4E2E-49F0-AA05-2CC88AF6F9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 rot="10800000" flipH="1">
            <a:off x="8423857" y="0"/>
            <a:ext cx="717713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9"/>
          <p:cNvSpPr txBox="1"/>
          <p:nvPr/>
        </p:nvSpPr>
        <p:spPr>
          <a:xfrm>
            <a:off x="8518719" y="6420659"/>
            <a:ext cx="551854" cy="37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1B328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rgbClr val="1B32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19"/>
          <p:cNvCxnSpPr/>
          <p:nvPr/>
        </p:nvCxnSpPr>
        <p:spPr>
          <a:xfrm>
            <a:off x="0" y="1117600"/>
            <a:ext cx="1393372" cy="0"/>
          </a:xfrm>
          <a:prstGeom prst="straightConnector1">
            <a:avLst/>
          </a:prstGeom>
          <a:noFill/>
          <a:ln w="76200" cap="flat" cmpd="sng">
            <a:solidFill>
              <a:srgbClr val="0072B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" name="Google Shape;28;p19"/>
          <p:cNvPicPr preferRelativeResize="0"/>
          <p:nvPr/>
        </p:nvPicPr>
        <p:blipFill rotWithShape="1">
          <a:blip r:embed="rId2" cstate="print">
            <a:alphaModFix/>
          </a:blip>
          <a:srcRect l="66009" t="5331" r="20073" b="76498"/>
          <a:stretch/>
        </p:blipFill>
        <p:spPr>
          <a:xfrm>
            <a:off x="8428290" y="203836"/>
            <a:ext cx="565547" cy="69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9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754084" y="203836"/>
            <a:ext cx="522040" cy="69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4" cstate="print">
            <a:alphaModFix/>
          </a:blip>
          <a:srcRect l="30228" t="15353" r="29945" b="27952"/>
          <a:stretch/>
        </p:blipFill>
        <p:spPr>
          <a:xfrm>
            <a:off x="8518719" y="899886"/>
            <a:ext cx="518945" cy="69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9"/>
          <p:cNvPicPr preferRelativeResize="0"/>
          <p:nvPr/>
        </p:nvPicPr>
        <p:blipFill rotWithShape="1">
          <a:blip r:embed="rId5" cstate="print">
            <a:alphaModFix/>
          </a:blip>
          <a:srcRect l="22447" t="23981" r="25459" b="65185"/>
          <a:stretch/>
        </p:blipFill>
        <p:spPr>
          <a:xfrm>
            <a:off x="8518718" y="5958114"/>
            <a:ext cx="551854" cy="2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816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СИСТЕМА НАСТАВНИЧЕСТВА И ИНДИВИДУАЛЬНЫЙ ОБРАЗОВАТЕЛЬНЫЙ МАРШРУТ КАК ИНСТРУМЕНТЫ НАРАЩИВАНИЯ ПРОФЕССИОНАЛЬНЫХ КОМПЕТЕНЦИЙ ПЕДАГОГА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Герб Улан-Удэ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28650" cy="866775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35696" y="260648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г. УЛАН-УДЭ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КОМИТЕТ ПО ОБРАЗОВАНИЮ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УЧРЕЖДЕНИЕ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МОНИТОРИНГА И РАЗВИТИЯ ОБРАЗОВАНИЯ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Цели и задачи программы, целевые группы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не только молодые специалисты, актуальна реализация наставничества в его широком смысле и в разных формах.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Формы наставничества: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33843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Ученик – Ученик</a:t>
            </a:r>
          </a:p>
          <a:p>
            <a:pPr algn="ctr"/>
            <a:r>
              <a:rPr lang="ru-RU" sz="1600" dirty="0"/>
              <a:t>Цель</a:t>
            </a:r>
            <a:r>
              <a:rPr lang="ru-RU" sz="1600" b="1" dirty="0"/>
              <a:t> - </a:t>
            </a:r>
            <a:r>
              <a:rPr lang="ru-RU" sz="1600" dirty="0"/>
              <a:t>разносторонняя поддержка обучающихся с особыми образовательными или социальными потребностями либо временная помощь в </a:t>
            </a:r>
            <a:r>
              <a:rPr lang="ru-RU" dirty="0"/>
              <a:t>адаптации к новым условиям обучения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1642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Учитель – Ученик </a:t>
            </a:r>
          </a:p>
          <a:p>
            <a:pPr algn="ctr"/>
            <a:r>
              <a:rPr lang="ru-RU" sz="1400" dirty="0"/>
              <a:t>Цель</a:t>
            </a:r>
            <a:r>
              <a:rPr lang="ru-RU" sz="1400" b="1" dirty="0"/>
              <a:t> - </a:t>
            </a:r>
            <a:r>
              <a:rPr lang="ru-RU" sz="1400" dirty="0"/>
              <a:t>раскрытие потенциала каждого наставляемого, формирование жизненных ориентиров у обучающихся, адаптация в новом учебном коллективе; повышение мотивации к учебе и улучшение образовательных результатов, создание условий для осознанного выбора оптимальной образовательной траектории,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933056"/>
            <a:ext cx="770485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Учитель – Учитель </a:t>
            </a:r>
          </a:p>
          <a:p>
            <a:pPr algn="ctr"/>
            <a:r>
              <a:rPr lang="ru-RU" dirty="0"/>
              <a:t>Цель - разносторонняя поддержка для успешного закрепления на месте работы </a:t>
            </a:r>
            <a:r>
              <a:rPr lang="ru-RU" i="1" dirty="0">
                <a:solidFill>
                  <a:schemeClr val="bg1"/>
                </a:solidFill>
              </a:rPr>
              <a:t>молодого специалиста</a:t>
            </a:r>
            <a:r>
              <a:rPr lang="ru-RU" dirty="0"/>
              <a:t>, повышение его профессионального потенциала и уровня;  поддержка </a:t>
            </a:r>
            <a:r>
              <a:rPr lang="ru-RU" i="1" dirty="0">
                <a:solidFill>
                  <a:schemeClr val="bg1"/>
                </a:solidFill>
              </a:rPr>
              <a:t>нового сотрудника при смене его места работы</a:t>
            </a:r>
            <a:r>
              <a:rPr lang="ru-RU" dirty="0"/>
              <a:t>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u="sng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обеспечение:</a:t>
            </a:r>
          </a:p>
          <a:p>
            <a:pPr lvl="0"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1.  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Организационно-распорядительная документация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        - приказы о реализации наставничества, о внедрении/реализации целевой модели наставничества о       Положении и Программе наставничества, о назначении наставников и т.п.;</a:t>
            </a:r>
          </a:p>
          <a:p>
            <a:pPr lvl="0"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2.  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Организационно-методическая документация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: Положения, правила, инструкции, регламенты, стандарты, модели  и др. Например:</a:t>
            </a:r>
          </a:p>
          <a:p>
            <a:pPr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- Положения о наставничестве, о Школе молодого учителя/педагога/специалиста, Школе адаптации;</a:t>
            </a:r>
          </a:p>
          <a:p>
            <a:pPr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- Программы реализации наставничества, работы ШМУ, адаптации;</a:t>
            </a:r>
          </a:p>
          <a:p>
            <a:pPr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- Планы работы ШМУ, планы работы наставников, примерные/типовые индивидуальные планы работы наставников с наставляемыми;</a:t>
            </a:r>
          </a:p>
          <a:p>
            <a:pPr lvl="0"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3. 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Учебно-методическая документация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: Программы, методические рекомендации, информационные карты, анкеты и т.д. Например:</a:t>
            </a:r>
          </a:p>
          <a:p>
            <a:pPr algn="just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	- анкеты для наставников и для наставляемых, информационные карты и др.</a:t>
            </a:r>
          </a:p>
          <a:p>
            <a:pPr algn="just"/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Механизмы реализации программы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(мероприятия и проекты)</a:t>
            </a:r>
          </a:p>
          <a:p>
            <a:pPr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Сроки и этапы реализации программы</a:t>
            </a:r>
          </a:p>
          <a:p>
            <a:pPr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Целевые показатели реализации программы: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наличие конкретных измеряемых количественных и качественных показателей, позволяющих определить реализована Программа или нет, достигнуты цели и задачи или нет.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Ожидаемые результаты реализации Программы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	Пример оцениваемых результатов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- повышение уровня удовлетворенности собственной работой и улучшение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психоэмоционального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состояния;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- рост числа специалистов, желающих продолжать свою работу в качестве педагога в данном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коллективе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/ образовательной организации;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- качественный рост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результативности обучения;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рост числа собственных профессиональных работ: статей, исследований, методических 	практик молодого специалиста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Мониторинг реализации Программы: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	- в какой форме, в какие сроки проводится мониторинг эффективности всех проведенных мероприятий Программы, кто проводит;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	- кто отвечает за анализ результатов и разработку методических рекомендаций на их основе.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Персонифицированное сопровождение педагога – система методической деятельности 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всего педагогического коллектива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Структура : 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диагностика и оценка профессиональных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(квалификационных,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компетентностных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дефицитов учителей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контексте реализации профессионального стандарта педагога и требований ФГОС ОО в целостном образовательном процессе; 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анализ, идентификация и осознание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учителями профессиональных дефицитов; 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поиск и реализация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оптимальных и конструктивных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способов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ликвидации профессиональных проблем и преодоления затруднений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компетентностных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дефицитов; 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оказание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различных видов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персонифицированной помощи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учителям (методической, психологической, научной, технологической и пр.).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6;p12"/>
          <p:cNvGrpSpPr/>
          <p:nvPr/>
        </p:nvGrpSpPr>
        <p:grpSpPr>
          <a:xfrm>
            <a:off x="1115616" y="1268760"/>
            <a:ext cx="7626239" cy="4582111"/>
            <a:chOff x="0" y="54767"/>
            <a:chExt cx="7626239" cy="4582111"/>
          </a:xfrm>
        </p:grpSpPr>
        <p:sp>
          <p:nvSpPr>
            <p:cNvPr id="197" name="Google Shape;197;p12"/>
            <p:cNvSpPr/>
            <p:nvPr/>
          </p:nvSpPr>
          <p:spPr>
            <a:xfrm>
              <a:off x="0" y="2431031"/>
              <a:ext cx="7626239" cy="22058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0" y="2359023"/>
              <a:ext cx="2266269" cy="220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ru-RU" sz="2100" b="1" dirty="0">
                  <a:solidFill>
                    <a:srgbClr val="17365D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Уровень ОО</a:t>
              </a:r>
              <a:endParaRPr sz="2100" b="1" dirty="0">
                <a:solidFill>
                  <a:srgbClr val="17365D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0" y="1134887"/>
              <a:ext cx="7554231" cy="983161"/>
            </a:xfrm>
            <a:prstGeom prst="roundRect">
              <a:avLst>
                <a:gd name="adj" fmla="val 1000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 txBox="1"/>
            <p:nvPr/>
          </p:nvSpPr>
          <p:spPr>
            <a:xfrm>
              <a:off x="0" y="1228360"/>
              <a:ext cx="2266269" cy="889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ru-RU" sz="2100" b="1" dirty="0">
                  <a:solidFill>
                    <a:srgbClr val="17365D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Муниципальный уровень</a:t>
              </a:r>
              <a:endParaRPr sz="2100" b="1" dirty="0">
                <a:solidFill>
                  <a:srgbClr val="17365D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0" y="54767"/>
              <a:ext cx="7554231" cy="889687"/>
            </a:xfrm>
            <a:prstGeom prst="roundRect">
              <a:avLst>
                <a:gd name="adj" fmla="val 1000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 txBox="1"/>
            <p:nvPr/>
          </p:nvSpPr>
          <p:spPr>
            <a:xfrm>
              <a:off x="0" y="54767"/>
              <a:ext cx="2266269" cy="889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ru-RU" sz="2100" b="1">
                  <a:solidFill>
                    <a:srgbClr val="17365D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Региональный уровень</a:t>
              </a:r>
              <a:endParaRPr sz="2100" b="1">
                <a:solidFill>
                  <a:srgbClr val="17365D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2963105" y="70921"/>
              <a:ext cx="3882152" cy="856020"/>
            </a:xfrm>
            <a:prstGeom prst="roundRect">
              <a:avLst>
                <a:gd name="adj" fmla="val 10000"/>
              </a:avLst>
            </a:prstGeom>
            <a:solidFill>
              <a:srgbClr val="4674A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 txBox="1"/>
            <p:nvPr/>
          </p:nvSpPr>
          <p:spPr>
            <a:xfrm>
              <a:off x="2988177" y="95993"/>
              <a:ext cx="3832008" cy="80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ЦНППМ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(сбор информации, сопровождение ИОМ ММС)</a:t>
              </a:r>
              <a:endPara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858461" y="926941"/>
              <a:ext cx="91440" cy="188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67399" y="60000"/>
                  </a:lnTo>
                  <a:lnTo>
                    <a:pt x="67399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12"/>
            <p:cNvSpPr/>
            <p:nvPr/>
          </p:nvSpPr>
          <p:spPr>
            <a:xfrm>
              <a:off x="2952328" y="1206895"/>
              <a:ext cx="3928938" cy="852802"/>
            </a:xfrm>
            <a:prstGeom prst="roundRect">
              <a:avLst>
                <a:gd name="adj" fmla="val 10000"/>
              </a:avLst>
            </a:prstGeom>
            <a:solidFill>
              <a:srgbClr val="5283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 txBox="1"/>
            <p:nvPr/>
          </p:nvSpPr>
          <p:spPr>
            <a:xfrm>
              <a:off x="2952328" y="1134887"/>
              <a:ext cx="3878982" cy="936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b="1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Муниципальная методическая служба </a:t>
              </a:r>
              <a:r>
                <a:rPr lang="ru-RU" sz="1600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(обучение  </a:t>
              </a:r>
              <a:r>
                <a:rPr lang="ru-RU" sz="1600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методистов и руководителей УДО, </a:t>
              </a:r>
              <a:r>
                <a:rPr lang="ru-RU" sz="1600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сопровождение </a:t>
              </a:r>
              <a:r>
                <a:rPr lang="ru-RU" sz="1600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их ИОМ). </a:t>
              </a:r>
              <a:r>
                <a:rPr lang="ru-RU" sz="1600" b="1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 </a:t>
              </a:r>
              <a:r>
                <a:rPr lang="ru-RU" sz="1600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(работа с педагогами)</a:t>
              </a:r>
              <a:endParaRPr sz="16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4896543" y="2070991"/>
              <a:ext cx="58995" cy="353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146764" y="60000"/>
                  </a:lnTo>
                  <a:lnTo>
                    <a:pt x="146764" y="120000"/>
                  </a:lnTo>
                </a:path>
              </a:pathLst>
            </a:custGeom>
            <a:noFill/>
            <a:ln w="25400" cap="flat" cmpd="sng">
              <a:solidFill>
                <a:srgbClr val="8AA4C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12"/>
            <p:cNvSpPr/>
            <p:nvPr/>
          </p:nvSpPr>
          <p:spPr>
            <a:xfrm>
              <a:off x="3007923" y="2503039"/>
              <a:ext cx="3936023" cy="101943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2"/>
            <p:cNvSpPr txBox="1"/>
            <p:nvPr/>
          </p:nvSpPr>
          <p:spPr>
            <a:xfrm>
              <a:off x="3040083" y="2456616"/>
              <a:ext cx="3871703" cy="103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Методисты, руководители УДО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ru-RU" sz="16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работа с педагогами своей организации</a:t>
              </a:r>
              <a:endParaRPr sz="1600" b="1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4930214" y="3522472"/>
              <a:ext cx="91440" cy="2240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109797" y="60000"/>
                  </a:lnTo>
                  <a:lnTo>
                    <a:pt x="109797" y="120000"/>
                  </a:lnTo>
                </a:path>
              </a:pathLst>
            </a:custGeom>
            <a:noFill/>
            <a:ln w="25400" cap="flat" cmpd="sng">
              <a:solidFill>
                <a:srgbClr val="9FB3D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12"/>
            <p:cNvSpPr/>
            <p:nvPr/>
          </p:nvSpPr>
          <p:spPr>
            <a:xfrm>
              <a:off x="3017725" y="3746502"/>
              <a:ext cx="3926225" cy="86200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3017726" y="3768216"/>
              <a:ext cx="3904510" cy="76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ПДО 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ru-RU" sz="16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(составление ИОМ)</a:t>
              </a:r>
              <a:endParaRPr sz="1600" b="1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14" name="Google Shape;214;p12"/>
          <p:cNvSpPr txBox="1"/>
          <p:nvPr/>
        </p:nvSpPr>
        <p:spPr>
          <a:xfrm>
            <a:off x="1403648" y="6093296"/>
            <a:ext cx="6840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1" dirty="0">
                <a:solidFill>
                  <a:srgbClr val="17365D"/>
                </a:solidFill>
                <a:latin typeface="Arial Narrow"/>
                <a:ea typeface="Arial Narrow"/>
                <a:cs typeface="Arial Narrow"/>
                <a:sym typeface="Arial Narrow"/>
              </a:rPr>
              <a:t>Все работы ведутся через платформу </a:t>
            </a:r>
            <a:r>
              <a:rPr lang="ru-RU" sz="2400" b="1" i="1" dirty="0" err="1">
                <a:solidFill>
                  <a:srgbClr val="17365D"/>
                </a:solidFill>
                <a:latin typeface="Arial Narrow"/>
                <a:ea typeface="Arial Narrow"/>
                <a:cs typeface="Arial Narrow"/>
                <a:sym typeface="Arial Narrow"/>
              </a:rPr>
              <a:t>e.briop.ru</a:t>
            </a:r>
            <a:endParaRPr sz="2400" b="1" i="1" dirty="0">
              <a:solidFill>
                <a:srgbClr val="1736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1074444" y="404664"/>
            <a:ext cx="69917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Взаимодействия при составлении ИОМ</a:t>
            </a:r>
            <a:endParaRPr sz="28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3131840" y="3140968"/>
            <a:ext cx="494736" cy="576064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3142394" y="1988840"/>
            <a:ext cx="494736" cy="576064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8"/>
          </a:xfrm>
        </p:spPr>
        <p:txBody>
          <a:bodyPr>
            <a:normAutofit fontScale="90000"/>
          </a:bodyPr>
          <a:lstStyle/>
          <a:p>
            <a:pPr lvl="0" indent="180975" eaLnBrk="0" fontAlgn="base" hangingPunct="0">
              <a:spcAft>
                <a:spcPct val="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эффективности функционирования региональной системы научно-методического сопровождения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работников и управленческих кадров и деятельности на 2022 год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2655" t="10619" r="32967" b="4720"/>
          <a:stretch>
            <a:fillRect/>
          </a:stretch>
        </p:blipFill>
        <p:spPr bwMode="auto">
          <a:xfrm rot="20963342">
            <a:off x="541381" y="1403408"/>
            <a:ext cx="3428459" cy="50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1943" t="16667" r="22247" b="32614"/>
          <a:stretch>
            <a:fillRect/>
          </a:stretch>
        </p:blipFill>
        <p:spPr bwMode="auto">
          <a:xfrm rot="287194">
            <a:off x="3537474" y="2494610"/>
            <a:ext cx="5369438" cy="36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5392"/>
            <a:ext cx="871296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№1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приказу Комитета по образованию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«5»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октября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№856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эффективности функционирования муниципальной системы научно-методического сопровождения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работников и управленческих кадров и деятельности на 2022 год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860" t="17109" r="22005" b="11947"/>
          <a:stretch>
            <a:fillRect/>
          </a:stretch>
        </p:blipFill>
        <p:spPr bwMode="auto">
          <a:xfrm>
            <a:off x="611560" y="1700808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профессионализму педагогов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Федеральные государственные образовательные стандарты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Приказ Министерства труда и социальной защиты РФ от 18 октября 2013 г. N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 с изменениями от 5 августа 2016 г.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указа Президента РФ от 21 июля 2020 г. № 474 «О национальных целях развития Российской Федерации на период до 2030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7"/>
          <p:cNvCxnSpPr/>
          <p:nvPr/>
        </p:nvCxnSpPr>
        <p:spPr>
          <a:xfrm flipV="1">
            <a:off x="4067944" y="3212976"/>
            <a:ext cx="936104" cy="432048"/>
          </a:xfrm>
          <a:prstGeom prst="straightConnector1">
            <a:avLst/>
          </a:prstGeom>
          <a:noFill/>
          <a:ln w="57150" cap="flat" cmpd="sng">
            <a:solidFill>
              <a:srgbClr val="AE86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7"/>
          <p:cNvCxnSpPr/>
          <p:nvPr/>
        </p:nvCxnSpPr>
        <p:spPr>
          <a:xfrm>
            <a:off x="4067944" y="2996952"/>
            <a:ext cx="1008112" cy="108012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7"/>
          <p:cNvSpPr/>
          <p:nvPr/>
        </p:nvSpPr>
        <p:spPr>
          <a:xfrm rot="-168886">
            <a:off x="329973" y="3291503"/>
            <a:ext cx="272078" cy="2691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 rot="-5400000">
            <a:off x="-703410" y="3275990"/>
            <a:ext cx="1875803" cy="36136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ДЕФИЦИТЫ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 rot="-5400000">
            <a:off x="-1800707" y="3104965"/>
            <a:ext cx="5400602" cy="576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на </a:t>
            </a:r>
            <a:r>
              <a:rPr lang="ru-RU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содержение</a:t>
            </a: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профессионального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1403648" y="260648"/>
            <a:ext cx="6002128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КАРТА РЕСУРСОВ ПРОФЕССИОНАЛЬНОГО РАЗВИТИЯ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5004048" y="764704"/>
            <a:ext cx="2160240" cy="5847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ФОРМАТЫ ОСВОЕНИЯ СОДЕРЖАНИЯ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 rot="-5400000">
            <a:off x="-81481" y="3545981"/>
            <a:ext cx="3954166" cy="5518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САМООБРАЗОВАНИЕ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2267744" y="2060848"/>
            <a:ext cx="1728192" cy="93610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квалификации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2267744" y="3212976"/>
            <a:ext cx="1728192" cy="1051379"/>
          </a:xfrm>
          <a:prstGeom prst="roundRect">
            <a:avLst>
              <a:gd name="adj" fmla="val 16667"/>
            </a:avLst>
          </a:prstGeom>
          <a:solidFill>
            <a:srgbClr val="AE867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Фестивали, конференции, форумы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2267744" y="4581128"/>
            <a:ext cx="1656184" cy="936104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5004048" y="1412776"/>
            <a:ext cx="2160240" cy="610756"/>
          </a:xfrm>
          <a:prstGeom prst="roundRect">
            <a:avLst>
              <a:gd name="adj" fmla="val 16667"/>
            </a:avLst>
          </a:prstGeom>
          <a:solidFill>
            <a:schemeClr val="accent4">
              <a:alpha val="8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5076056" y="2852936"/>
            <a:ext cx="2088232" cy="648072"/>
          </a:xfrm>
          <a:prstGeom prst="roundRect">
            <a:avLst>
              <a:gd name="adj" fmla="val 16667"/>
            </a:avLst>
          </a:prstGeom>
          <a:solidFill>
            <a:schemeClr val="accent4">
              <a:alpha val="4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КОММУНИКАТИВНЫЙ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5076056" y="4221088"/>
            <a:ext cx="2088232" cy="660942"/>
          </a:xfrm>
          <a:prstGeom prst="roundRect">
            <a:avLst>
              <a:gd name="adj" fmla="val 16667"/>
            </a:avLst>
          </a:prstGeom>
          <a:solidFill>
            <a:schemeClr val="accent4">
              <a:alpha val="8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ДЕЯТЕЛЬНОСТНЫЙ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5076056" y="5589240"/>
            <a:ext cx="2088232" cy="647054"/>
          </a:xfrm>
          <a:prstGeom prst="roundRect">
            <a:avLst>
              <a:gd name="adj" fmla="val 16667"/>
            </a:avLst>
          </a:prstGeom>
          <a:solidFill>
            <a:schemeClr val="accent4">
              <a:alpha val="4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СОЦИАЛЬНО-ОБЩЕСТВЕННЫЙ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7"/>
          <p:cNvCxnSpPr/>
          <p:nvPr/>
        </p:nvCxnSpPr>
        <p:spPr>
          <a:xfrm>
            <a:off x="7487239" y="247614"/>
            <a:ext cx="31817" cy="6501978"/>
          </a:xfrm>
          <a:prstGeom prst="straightConnector1">
            <a:avLst/>
          </a:prstGeom>
          <a:noFill/>
          <a:ln w="571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7"/>
          <p:cNvCxnSpPr/>
          <p:nvPr/>
        </p:nvCxnSpPr>
        <p:spPr>
          <a:xfrm>
            <a:off x="8244408" y="356022"/>
            <a:ext cx="14141" cy="6501978"/>
          </a:xfrm>
          <a:prstGeom prst="straightConnector1">
            <a:avLst/>
          </a:prstGeom>
          <a:noFill/>
          <a:ln w="571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7"/>
          <p:cNvSpPr/>
          <p:nvPr/>
        </p:nvSpPr>
        <p:spPr>
          <a:xfrm rot="-5400000">
            <a:off x="6125005" y="3147048"/>
            <a:ext cx="5156589" cy="6080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предъявления результатов освоения содержания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rot="-5400000">
            <a:off x="7024040" y="3039655"/>
            <a:ext cx="1685630" cy="607082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ИОМ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7"/>
          <p:cNvCxnSpPr/>
          <p:nvPr/>
        </p:nvCxnSpPr>
        <p:spPr>
          <a:xfrm rot="10800000" flipH="1">
            <a:off x="2123728" y="1628800"/>
            <a:ext cx="1895361" cy="364652"/>
          </a:xfrm>
          <a:prstGeom prst="straightConnector1">
            <a:avLst/>
          </a:prstGeom>
          <a:noFill/>
          <a:ln w="57150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7"/>
          <p:cNvCxnSpPr/>
          <p:nvPr/>
        </p:nvCxnSpPr>
        <p:spPr>
          <a:xfrm>
            <a:off x="2195736" y="5589240"/>
            <a:ext cx="1944216" cy="432048"/>
          </a:xfrm>
          <a:prstGeom prst="straightConnector1">
            <a:avLst/>
          </a:prstGeom>
          <a:noFill/>
          <a:ln w="57150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7"/>
          <p:cNvCxnSpPr/>
          <p:nvPr/>
        </p:nvCxnSpPr>
        <p:spPr>
          <a:xfrm>
            <a:off x="2195736" y="3068960"/>
            <a:ext cx="1903241" cy="2011"/>
          </a:xfrm>
          <a:prstGeom prst="straightConnector1">
            <a:avLst/>
          </a:prstGeom>
          <a:noFill/>
          <a:ln w="57150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7"/>
          <p:cNvCxnSpPr/>
          <p:nvPr/>
        </p:nvCxnSpPr>
        <p:spPr>
          <a:xfrm>
            <a:off x="2195736" y="4437112"/>
            <a:ext cx="1931714" cy="0"/>
          </a:xfrm>
          <a:prstGeom prst="straightConnector1">
            <a:avLst/>
          </a:prstGeom>
          <a:noFill/>
          <a:ln w="57150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7"/>
          <p:cNvCxnSpPr/>
          <p:nvPr/>
        </p:nvCxnSpPr>
        <p:spPr>
          <a:xfrm flipV="1">
            <a:off x="4067944" y="1772816"/>
            <a:ext cx="792088" cy="504056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7"/>
          <p:cNvCxnSpPr/>
          <p:nvPr/>
        </p:nvCxnSpPr>
        <p:spPr>
          <a:xfrm>
            <a:off x="4067944" y="2636912"/>
            <a:ext cx="936104" cy="432048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9" name="Google Shape;239;p7"/>
          <p:cNvCxnSpPr/>
          <p:nvPr/>
        </p:nvCxnSpPr>
        <p:spPr>
          <a:xfrm>
            <a:off x="4067944" y="4077072"/>
            <a:ext cx="1008112" cy="432048"/>
          </a:xfrm>
          <a:prstGeom prst="straightConnector1">
            <a:avLst/>
          </a:prstGeom>
          <a:noFill/>
          <a:ln w="57150" cap="flat" cmpd="sng">
            <a:solidFill>
              <a:srgbClr val="AE867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7"/>
          <p:cNvCxnSpPr/>
          <p:nvPr/>
        </p:nvCxnSpPr>
        <p:spPr>
          <a:xfrm flipV="1">
            <a:off x="3995936" y="4797152"/>
            <a:ext cx="1008112" cy="288032"/>
          </a:xfrm>
          <a:prstGeom prst="straightConnector1">
            <a:avLst/>
          </a:prstGeom>
          <a:noFill/>
          <a:ln w="57150" cap="flat" cmpd="sng">
            <a:solidFill>
              <a:srgbClr val="F4B18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7"/>
          <p:cNvCxnSpPr/>
          <p:nvPr/>
        </p:nvCxnSpPr>
        <p:spPr>
          <a:xfrm>
            <a:off x="3995936" y="5301208"/>
            <a:ext cx="1008112" cy="576064"/>
          </a:xfrm>
          <a:prstGeom prst="straightConnector1">
            <a:avLst/>
          </a:prstGeom>
          <a:noFill/>
          <a:ln w="57150" cap="flat" cmpd="sng">
            <a:solidFill>
              <a:srgbClr val="F4B18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7"/>
          <p:cNvCxnSpPr/>
          <p:nvPr/>
        </p:nvCxnSpPr>
        <p:spPr>
          <a:xfrm>
            <a:off x="1331640" y="247614"/>
            <a:ext cx="2854" cy="6610386"/>
          </a:xfrm>
          <a:prstGeom prst="straightConnector1">
            <a:avLst/>
          </a:prstGeom>
          <a:noFill/>
          <a:ln w="57150" cap="flat" cmpd="sng">
            <a:solidFill>
              <a:srgbClr val="323F4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="" xmlns:p14="http://schemas.microsoft.com/office/powerpoint/2010/main" val="7914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3"/>
          <p:cNvPicPr preferRelativeResize="0"/>
          <p:nvPr/>
        </p:nvPicPr>
        <p:blipFill rotWithShape="1">
          <a:blip r:embed="rId3" cstate="print">
            <a:alphaModFix/>
          </a:blip>
          <a:srcRect l="17642" t="9056" r="19339" b="7926"/>
          <a:stretch/>
        </p:blipFill>
        <p:spPr>
          <a:xfrm>
            <a:off x="395536" y="116632"/>
            <a:ext cx="7673197" cy="65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/>
          <p:nvPr/>
        </p:nvSpPr>
        <p:spPr>
          <a:xfrm rot="7432186">
            <a:off x="7487730" y="3372931"/>
            <a:ext cx="1224951" cy="4658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>
            <a:hlinkClick r:id="rId3" action="ppaction://hlinksldjump"/>
          </p:cNvPr>
          <p:cNvPicPr preferRelativeResize="0"/>
          <p:nvPr/>
        </p:nvPicPr>
        <p:blipFill rotWithShape="1">
          <a:blip r:embed="rId4" cstate="print">
            <a:alphaModFix/>
          </a:blip>
          <a:srcRect l="17893" t="8902" r="19559" b="8499"/>
          <a:stretch/>
        </p:blipFill>
        <p:spPr>
          <a:xfrm>
            <a:off x="349370" y="99692"/>
            <a:ext cx="7789653" cy="638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5"/>
          <p:cNvPicPr preferRelativeResize="0"/>
          <p:nvPr/>
        </p:nvPicPr>
        <p:blipFill rotWithShape="1">
          <a:blip r:embed="rId3" cstate="print">
            <a:alphaModFix/>
          </a:blip>
          <a:srcRect l="30083" t="32872" r="29812" b="30981"/>
          <a:stretch/>
        </p:blipFill>
        <p:spPr>
          <a:xfrm>
            <a:off x="488950" y="373652"/>
            <a:ext cx="7895927" cy="610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компетентный в различных областях: обучении, воспитании, развитии учащихся; организации взаимодействия с субъектами образования; формировании образовательной среды; инновационной деятельности и пр.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НО: </a:t>
            </a:r>
            <a:r>
              <a:rPr lang="ru-RU" b="1" dirty="0" err="1" smtClean="0">
                <a:solidFill>
                  <a:srgbClr val="C00000"/>
                </a:solidFill>
              </a:rPr>
              <a:t>компетентностные</a:t>
            </a:r>
            <a:r>
              <a:rPr lang="ru-RU" b="1" dirty="0" smtClean="0">
                <a:solidFill>
                  <a:srgbClr val="C00000"/>
                </a:solidFill>
              </a:rPr>
              <a:t> дефициты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Персонифицированная методическая и психологическая помощь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093296"/>
            <a:ext cx="8229600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899592" y="5445225"/>
            <a:ext cx="7370156" cy="1080119"/>
            <a:chOff x="267513" y="3412905"/>
            <a:chExt cx="7298148" cy="117617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7513" y="3412906"/>
              <a:ext cx="7200800" cy="11761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27553" y="3412905"/>
              <a:ext cx="6938108" cy="109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608" y="5301208"/>
            <a:ext cx="7128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Помощь от образовательной организаций: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Заместители директора, методисты, </a:t>
            </a:r>
            <a:r>
              <a:rPr lang="ru-RU" sz="2000" dirty="0" smtClean="0">
                <a:solidFill>
                  <a:schemeClr val="bg1"/>
                </a:solidFill>
              </a:rPr>
              <a:t>ответственные </a:t>
            </a:r>
            <a:r>
              <a:rPr lang="ru-RU" sz="2000" dirty="0" smtClean="0">
                <a:solidFill>
                  <a:schemeClr val="bg1"/>
                </a:solidFill>
              </a:rPr>
              <a:t>ОО</a:t>
            </a:r>
            <a:r>
              <a:rPr lang="ru-RU" sz="2000" dirty="0" smtClean="0">
                <a:solidFill>
                  <a:schemeClr val="bg1"/>
                </a:solidFill>
              </a:rPr>
              <a:t>, наставники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</a:rPr>
              <a:t>педагоги-тьюторы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индивидуальные планы профессионального развития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педагога (ИППР)  или индивидуальные образовательные маршруты (ИОМ)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программы наставничества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Нормативно-правовое обеспечение наставничества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464496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Распоряжение от 28.10.2020 г №17 Об утверждении Программы развития системы педагогического наставничества в сфере общего образования Республики Бурятия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Республики Бурятия от 30.12.2020 г. №1552 Об утверждении Региональной программы развития системы педагогического наставничества в сфере общего образования Республики Бурятия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Республики Бурятия от 26.05.2021 №840 Об утверждении Дорожной карты по реализации региональной программы развития системы наставничества в сфере общего образования Республики Бурятия (2021-2024 годы)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Приказ Комитета по образованию Администрации г. Улан-Удэ от 18.06 №596 Об утверждении нормативно-правовых документов по сетевому наставничеству, Положение о сетевом наставничестве, Программа развития сетевого наставничества в сфере общего образования г. Улан-Удэ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Республики Бурятия  от 08.07.2021 г №1011 Об утверждении методологии (целевой модели) наставничества для организаций, осуществляющих образовательную деятельность в РБ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Наставничество в учреждениях дополнительного образования г Улан-Удэ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Письмо от 25.11.2021 №5287 Комитета по образованию Администрации г Улан-Удэ  о предоставлении копий документации, регламентирующих работу по развитию системы наставничества на уровне образовательных организаций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1611" t="40314" r="11507" b="30473"/>
          <a:stretch>
            <a:fillRect/>
          </a:stretch>
        </p:blipFill>
        <p:spPr bwMode="auto">
          <a:xfrm>
            <a:off x="0" y="314096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Структура Программы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Наименование программы, дата утверждения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актуальна в настоящий момент, составлена в начале учебного года, план реализации должен быть расписан по годам</a:t>
            </a:r>
          </a:p>
          <a:p>
            <a:pPr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Основание для разработки программы: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отражение реального состояния дел в ОО, которое делает наставничество необходимым инструментом решения кадровых, профессиональных дефицитов.  </a:t>
            </a:r>
          </a:p>
          <a:p>
            <a:pPr algn="just"/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Цели наставничества: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839</Words>
  <Application>Microsoft Office PowerPoint</Application>
  <PresentationFormat>Экран (4:3)</PresentationFormat>
  <Paragraphs>517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СИСТЕМА НАСТАВНИЧЕСТВА И ИНДИВИДУАЛЬНЫЙ ОБРАЗОВАТЕЛЬНЫЙ МАРШРУТ КАК ИНСТРУМЕНТЫ НАРАЩИВАНИЯ ПРОФЕССИОНАЛЬНЫХ КОМПЕТЕНЦИЙ ПЕДАГОГА</vt:lpstr>
      <vt:lpstr>Требования к профессионализму педагогов</vt:lpstr>
      <vt:lpstr>Слайд 3</vt:lpstr>
      <vt:lpstr>Персонифицированная методическая и психологическая помощь</vt:lpstr>
      <vt:lpstr>Слайд 5</vt:lpstr>
      <vt:lpstr>Нормативно-правовое обеспечение наставничества</vt:lpstr>
      <vt:lpstr>Наставничество в учреждениях дополнительного образования г Улан-Удэ</vt:lpstr>
      <vt:lpstr>Структура Программы</vt:lpstr>
      <vt:lpstr>Цели наставничества:</vt:lpstr>
      <vt:lpstr>Структура Программы</vt:lpstr>
      <vt:lpstr>Формы наставничества:</vt:lpstr>
      <vt:lpstr>Структура Программы</vt:lpstr>
      <vt:lpstr>Структура Программы</vt:lpstr>
      <vt:lpstr>Структура Программы</vt:lpstr>
      <vt:lpstr>Структура Программы</vt:lpstr>
      <vt:lpstr>Персонифицированное сопровождение педагога – система методической деятельности всего педагогического коллектива</vt:lpstr>
      <vt:lpstr>Слайд 17</vt:lpstr>
      <vt:lpstr>  Показатели эффективности функционирования региональной системы научно-методического сопровождения  педагогических работников и управленческих кадров и деятельности на 2022 год 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«Индивидуальная программа развития и система наставничества как инструменты наращивания профессиональных компетенций педагогов»</dc:title>
  <dc:creator>User</dc:creator>
  <cp:lastModifiedBy>User</cp:lastModifiedBy>
  <cp:revision>176</cp:revision>
  <dcterms:created xsi:type="dcterms:W3CDTF">2021-11-23T01:22:21Z</dcterms:created>
  <dcterms:modified xsi:type="dcterms:W3CDTF">2022-04-13T05:10:05Z</dcterms:modified>
</cp:coreProperties>
</file>